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300" r:id="rId2"/>
    <p:sldId id="302" r:id="rId3"/>
    <p:sldId id="315" r:id="rId4"/>
    <p:sldId id="303" r:id="rId5"/>
    <p:sldId id="304" r:id="rId6"/>
    <p:sldId id="312" r:id="rId7"/>
    <p:sldId id="306" r:id="rId8"/>
    <p:sldId id="309" r:id="rId9"/>
    <p:sldId id="301" r:id="rId10"/>
    <p:sldId id="310" r:id="rId11"/>
    <p:sldId id="313" r:id="rId12"/>
    <p:sldId id="314" r:id="rId13"/>
    <p:sldId id="276" r:id="rId14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B8ADB6-E8A9-4AB7-9516-09BFAAAB63E7}" type="datetimeFigureOut">
              <a:rPr lang="th-TH" smtClean="0"/>
              <a:pPr/>
              <a:t>22/02/57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A3AC21-6D76-47FC-8D34-9BDFD020D138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4BBBF-4B45-4EB8-A4D2-BA26F557B4E6}" type="datetime1">
              <a:rPr lang="th-TH" smtClean="0"/>
              <a:pPr/>
              <a:t>22/02/57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2EC5-0DD9-400D-8BFD-98AFC0D457EE}" type="datetime1">
              <a:rPr lang="th-TH" smtClean="0"/>
              <a:pPr/>
              <a:t>22/02/57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CC07-9F02-4729-A3BB-B6A4D4DFEE72}" type="datetime1">
              <a:rPr lang="th-TH" smtClean="0"/>
              <a:pPr/>
              <a:t>22/02/57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2DFCC-33E1-4747-81C2-2F82A0141A96}" type="datetime1">
              <a:rPr lang="th-TH" smtClean="0"/>
              <a:pPr/>
              <a:t>22/02/57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B444C-6352-45E5-A779-F3F0D8540D71}" type="datetime1">
              <a:rPr lang="th-TH" smtClean="0"/>
              <a:pPr/>
              <a:t>22/02/57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AA5F0-0A0C-46B3-8FBB-10B3DFAA5BAE}" type="datetime1">
              <a:rPr lang="th-TH" smtClean="0"/>
              <a:pPr/>
              <a:t>22/02/57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DBDF9-9DA0-42A1-8531-D3092C8FC845}" type="datetime1">
              <a:rPr lang="th-TH" smtClean="0"/>
              <a:pPr/>
              <a:t>22/02/57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37BCD-DAA9-4329-9293-A29EA5EBBF15}" type="datetime1">
              <a:rPr lang="th-TH" smtClean="0"/>
              <a:pPr/>
              <a:t>22/02/57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12CB5-E912-4BA1-90E0-ADAF13E14CA8}" type="datetime1">
              <a:rPr lang="th-TH" smtClean="0"/>
              <a:pPr/>
              <a:t>22/02/57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00B74-238D-4A73-A5F6-30DB8BFE3955}" type="datetime1">
              <a:rPr lang="th-TH" smtClean="0"/>
              <a:pPr/>
              <a:t>22/02/57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32809-5256-4FFA-9252-4AFDEF586320}" type="datetime1">
              <a:rPr lang="th-TH" smtClean="0"/>
              <a:pPr/>
              <a:t>22/02/57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D3C224-8052-4CC3-AEAE-4336A41C54A9}" type="datetime1">
              <a:rPr lang="th-TH" smtClean="0"/>
              <a:pPr/>
              <a:t>22/02/57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2643182"/>
            <a:ext cx="8229600" cy="1143000"/>
          </a:xfrm>
        </p:spPr>
        <p:txBody>
          <a:bodyPr>
            <a:noAutofit/>
          </a:bodyPr>
          <a:lstStyle/>
          <a:p>
            <a:r>
              <a:rPr lang="en-US" sz="199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IrisUPC" pitchFamily="34" charset="-34"/>
              </a:rPr>
              <a:t>Array</a:t>
            </a:r>
            <a:endParaRPr lang="th-TH" sz="19900" b="1" dirty="0">
              <a:effectLst>
                <a:outerShdw blurRad="38100" dist="38100" dir="2700000" algn="tl">
                  <a:srgbClr val="000000"/>
                </a:outerShdw>
              </a:effectLst>
              <a:latin typeface="Angsana New" pitchFamily="18" charset="-34"/>
              <a:cs typeface="IrisUPC" pitchFamily="34" charset="-34"/>
            </a:endParaRPr>
          </a:p>
        </p:txBody>
      </p:sp>
      <p:pic>
        <p:nvPicPr>
          <p:cNvPr id="5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1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14290"/>
            <a:ext cx="8229600" cy="1143000"/>
          </a:xfrm>
        </p:spPr>
        <p:txBody>
          <a:bodyPr/>
          <a:lstStyle/>
          <a:p>
            <a:r>
              <a:rPr lang="th-TH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IrisUPC" pitchFamily="34" charset="-34"/>
              </a:rPr>
              <a:t>การประกาศตัวแปร </a:t>
            </a:r>
            <a:r>
              <a:rPr lang="en-US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IrisUPC" pitchFamily="34" charset="-34"/>
              </a:rPr>
              <a:t>Array  2 </a:t>
            </a:r>
            <a:r>
              <a:rPr lang="th-TH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IrisUPC" pitchFamily="34" charset="-34"/>
              </a:rPr>
              <a:t>มิติ</a:t>
            </a:r>
            <a:endParaRPr lang="th-TH" sz="4800" b="1" dirty="0">
              <a:effectLst>
                <a:outerShdw blurRad="38100" dist="38100" dir="2700000" algn="tl">
                  <a:srgbClr val="000000"/>
                </a:outerShdw>
              </a:effectLst>
              <a:latin typeface="Angsana New" pitchFamily="18" charset="-34"/>
              <a:cs typeface="IrisUPC" pitchFamily="34" charset="-34"/>
            </a:endParaRPr>
          </a:p>
        </p:txBody>
      </p:sp>
      <p:pic>
        <p:nvPicPr>
          <p:cNvPr id="5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357158" y="1571612"/>
            <a:ext cx="387638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รูปแบบการประกาศตัวแปร</a:t>
            </a:r>
            <a:endParaRPr lang="en-US" sz="3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57158" y="3286124"/>
            <a:ext cx="129073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ตัวอย่าง</a:t>
            </a:r>
            <a:endParaRPr lang="en-US" sz="3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785918" y="3786190"/>
            <a:ext cx="425629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dirty="0" smtClean="0">
                <a:ln w="10541" cmpd="sng">
                  <a:noFill/>
                  <a:prstDash val="solid"/>
                </a:ln>
              </a:rPr>
              <a:t>Dim A(2,10) As String</a:t>
            </a:r>
            <a:endParaRPr lang="en-US" sz="36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587538" y="5072074"/>
          <a:ext cx="6096000" cy="103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357158" y="5072074"/>
            <a:ext cx="117692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 smtClean="0">
                <a:ln w="10541" cmpd="sng">
                  <a:noFill/>
                  <a:prstDash val="solid"/>
                </a:ln>
              </a:rPr>
              <a:t>A</a:t>
            </a:r>
            <a:r>
              <a:rPr lang="en-US" b="1" dirty="0" smtClean="0">
                <a:ln w="10541" cmpd="sng">
                  <a:noFill/>
                  <a:prstDash val="solid"/>
                </a:ln>
              </a:rPr>
              <a:t> </a:t>
            </a:r>
            <a:r>
              <a:rPr lang="en-US" b="1" dirty="0" smtClean="0">
                <a:ln w="10541" cmpd="sng">
                  <a:noFill/>
                  <a:prstDash val="solid"/>
                </a:ln>
              </a:rPr>
              <a:t>(0,..)</a:t>
            </a:r>
            <a:endParaRPr lang="en-US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357422" y="4714884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1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000364" y="4714884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2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643306" y="4714884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smtClean="0">
                <a:ln w="10541" cmpd="sng">
                  <a:noFill/>
                  <a:prstDash val="solid"/>
                </a:ln>
              </a:rPr>
              <a:t>3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214810" y="4714884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4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857752" y="4714884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5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500694" y="4714884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6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072198" y="4714884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7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715140" y="4714884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cap="none" spc="0" dirty="0" smtClean="0">
                <a:ln w="10541" cmpd="sng">
                  <a:noFill/>
                  <a:prstDash val="solid"/>
                </a:ln>
                <a:effectLst/>
              </a:rPr>
              <a:t>8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286644" y="4714884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9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730414" y="4714884"/>
            <a:ext cx="301685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0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30723" y="2285992"/>
            <a:ext cx="894187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dirty="0" smtClean="0">
                <a:ln w="10541" cmpd="sng">
                  <a:noFill/>
                  <a:prstDash val="solid"/>
                </a:ln>
              </a:rPr>
              <a:t>Dim</a:t>
            </a:r>
            <a:r>
              <a:rPr lang="th-TH" sz="3600" b="1" dirty="0" smtClean="0">
                <a:ln w="10541" cmpd="sng">
                  <a:noFill/>
                  <a:prstDash val="solid"/>
                </a:ln>
              </a:rPr>
              <a:t> </a:t>
            </a:r>
            <a:r>
              <a:rPr lang="en-US" sz="3600" b="1" dirty="0" smtClean="0">
                <a:ln w="10541" cmpd="sng">
                  <a:noFill/>
                  <a:prstDash val="solid"/>
                </a:ln>
              </a:rPr>
              <a:t>  </a:t>
            </a:r>
            <a:r>
              <a:rPr lang="th-TH" sz="3600" b="1" dirty="0" smtClean="0">
                <a:ln w="10541" cmpd="sng">
                  <a:noFill/>
                  <a:prstDash val="solid"/>
                </a:ln>
              </a:rPr>
              <a:t>ชื่อตัว</a:t>
            </a:r>
            <a:r>
              <a:rPr lang="th-TH" sz="3600" b="1" dirty="0" smtClean="0">
                <a:ln w="10541" cmpd="sng">
                  <a:noFill/>
                  <a:prstDash val="solid"/>
                </a:ln>
              </a:rPr>
              <a:t>แปร</a:t>
            </a:r>
            <a:r>
              <a:rPr lang="en-US" sz="3600" b="1" dirty="0" smtClean="0">
                <a:ln w="10541" cmpd="sng">
                  <a:noFill/>
                  <a:prstDash val="solid"/>
                </a:ln>
              </a:rPr>
              <a:t>(</a:t>
            </a:r>
            <a:r>
              <a:rPr lang="th-TH" sz="3600" b="1" dirty="0" smtClean="0">
                <a:ln w="10541" cmpd="sng">
                  <a:noFill/>
                  <a:prstDash val="solid"/>
                </a:ln>
              </a:rPr>
              <a:t>จำนวน</a:t>
            </a:r>
            <a:r>
              <a:rPr lang="th-TH" sz="3600" b="1" dirty="0" smtClean="0">
                <a:ln w="10541" cmpd="sng">
                  <a:noFill/>
                  <a:prstDash val="solid"/>
                </a:ln>
              </a:rPr>
              <a:t>แถว</a:t>
            </a:r>
            <a:r>
              <a:rPr lang="en-US" sz="3600" b="1" dirty="0" smtClean="0">
                <a:ln w="10541" cmpd="sng">
                  <a:noFill/>
                  <a:prstDash val="solid"/>
                </a:ln>
              </a:rPr>
              <a:t>,</a:t>
            </a:r>
            <a:r>
              <a:rPr lang="th-TH" sz="3600" b="1" dirty="0" smtClean="0">
                <a:ln w="10541" cmpd="sng">
                  <a:noFill/>
                  <a:prstDash val="solid"/>
                </a:ln>
              </a:rPr>
              <a:t>จำนวน</a:t>
            </a:r>
            <a:r>
              <a:rPr lang="th-TH" sz="3600" b="1" dirty="0" smtClean="0">
                <a:ln w="10541" cmpd="sng">
                  <a:noFill/>
                  <a:prstDash val="solid"/>
                </a:ln>
              </a:rPr>
              <a:t>คอลัมน์</a:t>
            </a:r>
            <a:r>
              <a:rPr lang="en-US" sz="3600" b="1" dirty="0" smtClean="0">
                <a:ln w="10541" cmpd="sng">
                  <a:noFill/>
                  <a:prstDash val="solid"/>
                </a:ln>
              </a:rPr>
              <a:t>) As </a:t>
            </a:r>
            <a:r>
              <a:rPr lang="th-TH" sz="3600" b="1" dirty="0" smtClean="0">
                <a:ln w="10541" cmpd="sng">
                  <a:noFill/>
                  <a:prstDash val="solid"/>
                </a:ln>
              </a:rPr>
              <a:t>ชนิดตัวแปร</a:t>
            </a:r>
            <a:endParaRPr lang="en-US" sz="36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57158" y="5572140"/>
            <a:ext cx="117692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 smtClean="0">
                <a:ln w="10541" cmpd="sng">
                  <a:noFill/>
                  <a:prstDash val="solid"/>
                </a:ln>
              </a:rPr>
              <a:t>A (1,..)</a:t>
            </a:r>
            <a:endParaRPr lang="en-US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500034" y="1000108"/>
            <a:ext cx="814393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dirty="0" smtClean="0"/>
              <a:t>การอางถึงสมาชิกของตัวแปรชุดจะใชระบบดัชนี (</a:t>
            </a:r>
            <a:r>
              <a:rPr lang="en-US" dirty="0" smtClean="0"/>
              <a:t>index)  </a:t>
            </a:r>
            <a:endParaRPr lang="th-TH" dirty="0" smtClean="0"/>
          </a:p>
          <a:p>
            <a:r>
              <a:rPr lang="th-TH" dirty="0" smtClean="0"/>
              <a:t>โดยผานเครื่องหมาย </a:t>
            </a:r>
            <a:r>
              <a:rPr lang="en-US" dirty="0" smtClean="0"/>
              <a:t>(  ) </a:t>
            </a:r>
            <a:r>
              <a:rPr lang="th-TH" dirty="0" smtClean="0"/>
              <a:t>เช</a:t>
            </a:r>
            <a:r>
              <a:rPr lang="th-TH" dirty="0" smtClean="0"/>
              <a:t>น  อางถึงสมาชิกตําแหนงแรก ใช้ </a:t>
            </a:r>
            <a:r>
              <a:rPr lang="en-US" dirty="0" smtClean="0"/>
              <a:t>a(0,0</a:t>
            </a:r>
            <a:r>
              <a:rPr lang="en-US" dirty="0" smtClean="0"/>
              <a:t>)</a:t>
            </a:r>
            <a:r>
              <a:rPr lang="en-US" dirty="0" smtClean="0"/>
              <a:t> </a:t>
            </a:r>
            <a:r>
              <a:rPr lang="th-TH" dirty="0" smtClean="0"/>
              <a:t>เปนตน</a:t>
            </a:r>
          </a:p>
          <a:p>
            <a:r>
              <a:rPr lang="th-TH" dirty="0" smtClean="0"/>
              <a:t>เช่น</a:t>
            </a:r>
          </a:p>
          <a:p>
            <a:r>
              <a:rPr lang="en-US" dirty="0" smtClean="0"/>
              <a:t>A(0,0)=5</a:t>
            </a:r>
            <a:r>
              <a:rPr lang="en-US" dirty="0" smtClean="0"/>
              <a:t>;</a:t>
            </a:r>
          </a:p>
          <a:p>
            <a:endParaRPr lang="en-US" dirty="0" smtClean="0"/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endParaRPr lang="en-US" dirty="0" smtClean="0"/>
          </a:p>
          <a:p>
            <a:r>
              <a:rPr lang="en-US" dirty="0" smtClean="0"/>
              <a:t>A(1,8)=78</a:t>
            </a:r>
            <a:r>
              <a:rPr lang="en-US" dirty="0" smtClean="0"/>
              <a:t>;</a:t>
            </a:r>
          </a:p>
          <a:p>
            <a:pPr>
              <a:buFontTx/>
              <a:buChar char="-"/>
            </a:pPr>
            <a:endParaRPr lang="en-US" dirty="0" smtClean="0"/>
          </a:p>
        </p:txBody>
      </p:sp>
      <p:sp>
        <p:nvSpPr>
          <p:cNvPr id="9" name="Rectangle 8"/>
          <p:cNvSpPr/>
          <p:nvPr/>
        </p:nvSpPr>
        <p:spPr>
          <a:xfrm>
            <a:off x="285720" y="357166"/>
            <a:ext cx="390844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การอ้างอิง</a:t>
            </a:r>
            <a:r>
              <a:rPr lang="en-US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/</a:t>
            </a:r>
            <a:r>
              <a:rPr lang="th-TH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การเรียกใช้งาน</a:t>
            </a:r>
            <a:endParaRPr lang="en-US" sz="3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graphicFrame>
        <p:nvGraphicFramePr>
          <p:cNvPr id="34" name="Table 33"/>
          <p:cNvGraphicFramePr>
            <a:graphicFrameLocks noGrp="1"/>
          </p:cNvGraphicFramePr>
          <p:nvPr/>
        </p:nvGraphicFramePr>
        <p:xfrm>
          <a:off x="1643042" y="3143247"/>
          <a:ext cx="6096000" cy="103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35" name="Rectangle 34"/>
          <p:cNvSpPr/>
          <p:nvPr/>
        </p:nvSpPr>
        <p:spPr>
          <a:xfrm>
            <a:off x="357158" y="3071809"/>
            <a:ext cx="109036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 smtClean="0">
                <a:ln w="10541" cmpd="sng">
                  <a:noFill/>
                  <a:prstDash val="solid"/>
                </a:ln>
              </a:rPr>
              <a:t>A(0,0)</a:t>
            </a:r>
            <a:endParaRPr lang="en-US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412926" y="2786057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1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055868" y="2786057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2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698810" y="2786057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smtClean="0">
                <a:ln w="10541" cmpd="sng">
                  <a:noFill/>
                  <a:prstDash val="solid"/>
                </a:ln>
              </a:rPr>
              <a:t>3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4270314" y="2786057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4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913256" y="2786057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5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556198" y="2786057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6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6127702" y="2786057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7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6770644" y="2786057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cap="none" spc="0" dirty="0" smtClean="0">
                <a:ln w="10541" cmpd="sng">
                  <a:noFill/>
                  <a:prstDash val="solid"/>
                </a:ln>
                <a:effectLst/>
              </a:rPr>
              <a:t>8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7342148" y="2786057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9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1785918" y="2786057"/>
            <a:ext cx="301685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0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357158" y="3714751"/>
            <a:ext cx="10951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 smtClean="0">
                <a:ln w="10541" cmpd="sng">
                  <a:noFill/>
                  <a:prstDash val="solid"/>
                </a:ln>
              </a:rPr>
              <a:t>A(1,..)</a:t>
            </a:r>
            <a:endParaRPr lang="en-US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graphicFrame>
        <p:nvGraphicFramePr>
          <p:cNvPr id="47" name="Table 46"/>
          <p:cNvGraphicFramePr>
            <a:graphicFrameLocks noGrp="1"/>
          </p:cNvGraphicFramePr>
          <p:nvPr/>
        </p:nvGraphicFramePr>
        <p:xfrm>
          <a:off x="1928794" y="5072073"/>
          <a:ext cx="6096000" cy="103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78</a:t>
                      </a:r>
                      <a:endParaRPr lang="th-TH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49" name="Rectangle 48"/>
          <p:cNvSpPr/>
          <p:nvPr/>
        </p:nvSpPr>
        <p:spPr>
          <a:xfrm>
            <a:off x="2698678" y="4714883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1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3341620" y="4714883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2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3984562" y="4714883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smtClean="0">
                <a:ln w="10541" cmpd="sng">
                  <a:noFill/>
                  <a:prstDash val="solid"/>
                </a:ln>
              </a:rPr>
              <a:t>3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4556066" y="4714883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4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5199008" y="4714883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5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841950" y="4714883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6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413454" y="4714883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7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7056396" y="4714883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cap="none" spc="0" dirty="0" smtClean="0">
                <a:ln w="10541" cmpd="sng">
                  <a:noFill/>
                  <a:prstDash val="solid"/>
                </a:ln>
                <a:effectLst/>
              </a:rPr>
              <a:t>8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7627900" y="4714883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9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2071670" y="4714883"/>
            <a:ext cx="301685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0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642910" y="5048919"/>
            <a:ext cx="109517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 smtClean="0">
                <a:ln w="10541" cmpd="sng">
                  <a:noFill/>
                  <a:prstDash val="solid"/>
                </a:ln>
              </a:rPr>
              <a:t>A(0,..)</a:t>
            </a:r>
            <a:endParaRPr lang="en-US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642910" y="5572139"/>
            <a:ext cx="10951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 smtClean="0">
                <a:ln w="10541" cmpd="sng">
                  <a:noFill/>
                  <a:prstDash val="solid"/>
                </a:ln>
              </a:rPr>
              <a:t>A(1,..)</a:t>
            </a:r>
            <a:endParaRPr lang="en-US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12</a:t>
            </a:fld>
            <a:endParaRPr lang="th-TH"/>
          </a:p>
        </p:txBody>
      </p:sp>
      <p:sp>
        <p:nvSpPr>
          <p:cNvPr id="9" name="Rectangle 8"/>
          <p:cNvSpPr/>
          <p:nvPr/>
        </p:nvSpPr>
        <p:spPr>
          <a:xfrm>
            <a:off x="285720" y="357166"/>
            <a:ext cx="386195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ลักษณะการเขียนโปรแกรม</a:t>
            </a:r>
            <a:endParaRPr lang="en-US" sz="3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 descr="http://www.glittergraphics.org/graphics/thank-you/images/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1714488"/>
            <a:ext cx="4762500" cy="3190876"/>
          </a:xfrm>
          <a:prstGeom prst="rect">
            <a:avLst/>
          </a:prstGeom>
          <a:noFill/>
        </p:spPr>
      </p:pic>
      <p:pic>
        <p:nvPicPr>
          <p:cNvPr id="6" name="Picture 2" descr="pcbc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72462" y="0"/>
            <a:ext cx="857224" cy="1350778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13</a:t>
            </a:fld>
            <a:endParaRPr lang="th-TH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14290"/>
            <a:ext cx="8229600" cy="1143000"/>
          </a:xfrm>
        </p:spPr>
        <p:txBody>
          <a:bodyPr/>
          <a:lstStyle/>
          <a:p>
            <a:r>
              <a:rPr lang="en-US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IrisUPC" pitchFamily="34" charset="-34"/>
              </a:rPr>
              <a:t>Array </a:t>
            </a:r>
            <a:r>
              <a:rPr lang="th-TH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IrisUPC" pitchFamily="34" charset="-34"/>
              </a:rPr>
              <a:t>คือ</a:t>
            </a:r>
            <a:endParaRPr lang="th-TH" sz="4800" b="1" dirty="0">
              <a:effectLst>
                <a:outerShdw blurRad="38100" dist="38100" dir="2700000" algn="tl">
                  <a:srgbClr val="000000"/>
                </a:outerShdw>
              </a:effectLst>
              <a:latin typeface="Angsana New" pitchFamily="18" charset="-34"/>
              <a:cs typeface="IrisUPC" pitchFamily="34" charset="-34"/>
            </a:endParaRPr>
          </a:p>
        </p:txBody>
      </p:sp>
      <p:pic>
        <p:nvPicPr>
          <p:cNvPr id="5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2</a:t>
            </a:fld>
            <a:endParaRPr lang="th-TH"/>
          </a:p>
        </p:txBody>
      </p:sp>
      <p:sp>
        <p:nvSpPr>
          <p:cNvPr id="6" name="Rectangle 5"/>
          <p:cNvSpPr/>
          <p:nvPr/>
        </p:nvSpPr>
        <p:spPr>
          <a:xfrm>
            <a:off x="500034" y="2285992"/>
            <a:ext cx="814393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dirty="0" smtClean="0"/>
              <a:t>ตัวแปรชุด  ( </a:t>
            </a:r>
            <a:r>
              <a:rPr lang="en-US" dirty="0" smtClean="0"/>
              <a:t>Arrays )  </a:t>
            </a:r>
            <a:r>
              <a:rPr lang="th-TH" dirty="0" smtClean="0"/>
              <a:t>คือ  กลุมของขอมูลที่มีชนิดของขอมูลเหมือนกัน  จึงทําการจัดกลุมไวดวยกัน  แลวอางถึงดวยกลุมของขอมูลนั้นดวยชื่อเดียว  และอางถึงสมาชิกแตละตัวในกลุมของตัวแปรชุดนั้นดวยหมายเลข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3</a:t>
            </a:fld>
            <a:endParaRPr lang="th-TH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785918" y="3000372"/>
          <a:ext cx="6096000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4429124" y="2000240"/>
            <a:ext cx="41229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dirty="0" smtClean="0">
                <a:ln w="10541" cmpd="sng">
                  <a:noFill/>
                  <a:prstDash val="solid"/>
                </a:ln>
              </a:rPr>
              <a:t>a</a:t>
            </a:r>
            <a:endParaRPr lang="en-US" sz="36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55802" y="3500438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1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198744" y="3500438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2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41686" y="3500438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smtClean="0">
                <a:ln w="10541" cmpd="sng">
                  <a:noFill/>
                  <a:prstDash val="solid"/>
                </a:ln>
              </a:rPr>
              <a:t>3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413190" y="3500438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4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056132" y="3500438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5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699074" y="3500438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6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270578" y="3500438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7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913520" y="3500438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cap="none" spc="0" dirty="0" smtClean="0">
                <a:ln w="10541" cmpd="sng">
                  <a:noFill/>
                  <a:prstDash val="solid"/>
                </a:ln>
                <a:effectLst/>
              </a:rPr>
              <a:t>8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485024" y="3500438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9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928794" y="3500438"/>
            <a:ext cx="301685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0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14290"/>
            <a:ext cx="8229600" cy="1143000"/>
          </a:xfrm>
        </p:spPr>
        <p:txBody>
          <a:bodyPr/>
          <a:lstStyle/>
          <a:p>
            <a:r>
              <a:rPr lang="th-TH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IrisUPC" pitchFamily="34" charset="-34"/>
              </a:rPr>
              <a:t>การประกาศตัวแปร </a:t>
            </a:r>
            <a:r>
              <a:rPr lang="en-US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IrisUPC" pitchFamily="34" charset="-34"/>
              </a:rPr>
              <a:t>Array </a:t>
            </a:r>
            <a:endParaRPr lang="th-TH" sz="4800" b="1" dirty="0">
              <a:effectLst>
                <a:outerShdw blurRad="38100" dist="38100" dir="2700000" algn="tl">
                  <a:srgbClr val="000000"/>
                </a:outerShdw>
              </a:effectLst>
              <a:latin typeface="Angsana New" pitchFamily="18" charset="-34"/>
              <a:cs typeface="IrisUPC" pitchFamily="34" charset="-34"/>
            </a:endParaRPr>
          </a:p>
        </p:txBody>
      </p:sp>
      <p:pic>
        <p:nvPicPr>
          <p:cNvPr id="5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357158" y="1571612"/>
            <a:ext cx="387638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รูปแบบการประกาศตัวแปร</a:t>
            </a:r>
            <a:endParaRPr lang="en-US" sz="3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28596" y="3500438"/>
            <a:ext cx="129073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ตัวอย่าง</a:t>
            </a:r>
            <a:endParaRPr lang="en-US" sz="3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000364" y="4286256"/>
            <a:ext cx="409233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dirty="0" smtClean="0">
                <a:ln w="10541" cmpd="sng">
                  <a:noFill/>
                  <a:prstDash val="solid"/>
                </a:ln>
              </a:rPr>
              <a:t>Dim a(10) As Integer</a:t>
            </a:r>
            <a:endParaRPr lang="en-US" sz="36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714480" y="5488560"/>
          <a:ext cx="6096000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1142976" y="5417122"/>
            <a:ext cx="41229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dirty="0" smtClean="0">
                <a:ln w="10541" cmpd="sng">
                  <a:noFill/>
                  <a:prstDash val="solid"/>
                </a:ln>
              </a:rPr>
              <a:t>a</a:t>
            </a:r>
            <a:endParaRPr lang="en-US" sz="36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484364" y="5988626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1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127306" y="5988626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2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770248" y="5988626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smtClean="0">
                <a:ln w="10541" cmpd="sng">
                  <a:noFill/>
                  <a:prstDash val="solid"/>
                </a:ln>
              </a:rPr>
              <a:t>3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341752" y="5988626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4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984694" y="5988626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5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627636" y="5988626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6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199140" y="5988626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7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842082" y="5988626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cap="none" spc="0" dirty="0" smtClean="0">
                <a:ln w="10541" cmpd="sng">
                  <a:noFill/>
                  <a:prstDash val="solid"/>
                </a:ln>
                <a:effectLst/>
              </a:rPr>
              <a:t>8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413586" y="5988626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9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857356" y="5988626"/>
            <a:ext cx="301685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0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214546" y="2214554"/>
            <a:ext cx="47115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Dim </a:t>
            </a:r>
            <a:r>
              <a:rPr lang="th-TH" b="1" dirty="0" smtClean="0"/>
              <a:t>ชื่อตัวแปร</a:t>
            </a:r>
            <a:r>
              <a:rPr lang="en-US" b="1" dirty="0" smtClean="0"/>
              <a:t>(</a:t>
            </a:r>
            <a:r>
              <a:rPr lang="th-TH" b="1" dirty="0" smtClean="0"/>
              <a:t>จำนวน</a:t>
            </a:r>
            <a:r>
              <a:rPr lang="en-US" b="1" dirty="0" smtClean="0"/>
              <a:t>)</a:t>
            </a:r>
            <a:r>
              <a:rPr lang="th-TH" b="1" dirty="0" smtClean="0"/>
              <a:t> </a:t>
            </a:r>
            <a:r>
              <a:rPr lang="en-US" b="1" dirty="0" smtClean="0"/>
              <a:t>As </a:t>
            </a:r>
            <a:r>
              <a:rPr lang="th-TH" b="1" dirty="0" smtClean="0"/>
              <a:t>ชนิดตัวแปร</a:t>
            </a: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5</a:t>
            </a:fld>
            <a:endParaRPr lang="th-TH"/>
          </a:p>
        </p:txBody>
      </p:sp>
      <p:sp>
        <p:nvSpPr>
          <p:cNvPr id="6" name="Rectangle 5"/>
          <p:cNvSpPr/>
          <p:nvPr/>
        </p:nvSpPr>
        <p:spPr>
          <a:xfrm>
            <a:off x="571472" y="1500174"/>
            <a:ext cx="814393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dirty="0" smtClean="0"/>
              <a:t>การอางถึงสมาชิกของตัวแปรชุดจะใชระบบดัชนี (</a:t>
            </a:r>
            <a:r>
              <a:rPr lang="en-US" dirty="0" smtClean="0"/>
              <a:t>index)  </a:t>
            </a:r>
            <a:endParaRPr lang="th-TH" dirty="0" smtClean="0"/>
          </a:p>
          <a:p>
            <a:r>
              <a:rPr lang="th-TH" dirty="0" smtClean="0"/>
              <a:t>โดยผานเครื่องหมาย </a:t>
            </a:r>
            <a:r>
              <a:rPr lang="en-US" dirty="0" smtClean="0"/>
              <a:t>( </a:t>
            </a:r>
            <a:r>
              <a:rPr lang="en-US" dirty="0" smtClean="0"/>
              <a:t>)</a:t>
            </a:r>
            <a:r>
              <a:rPr lang="th-TH" dirty="0" smtClean="0"/>
              <a:t>  </a:t>
            </a:r>
            <a:r>
              <a:rPr lang="th-TH" dirty="0" smtClean="0"/>
              <a:t>เชน  อางถึงสมาชิกตําแหนงแรก ใช้ </a:t>
            </a:r>
            <a:r>
              <a:rPr lang="en-US" dirty="0" smtClean="0"/>
              <a:t>a(0</a:t>
            </a:r>
            <a:r>
              <a:rPr lang="en-US" dirty="0" smtClean="0"/>
              <a:t>)</a:t>
            </a:r>
            <a:r>
              <a:rPr lang="en-US" dirty="0" smtClean="0"/>
              <a:t> </a:t>
            </a:r>
            <a:r>
              <a:rPr lang="th-TH" dirty="0" smtClean="0"/>
              <a:t>เปนตน</a:t>
            </a:r>
          </a:p>
          <a:p>
            <a:r>
              <a:rPr lang="th-TH" dirty="0" smtClean="0"/>
              <a:t>เช่น</a:t>
            </a:r>
          </a:p>
          <a:p>
            <a:r>
              <a:rPr lang="en-US" dirty="0" smtClean="0"/>
              <a:t>a(0</a:t>
            </a:r>
            <a:r>
              <a:rPr lang="en-US" dirty="0" smtClean="0"/>
              <a:t>)</a:t>
            </a:r>
            <a:r>
              <a:rPr lang="en-US" dirty="0" smtClean="0"/>
              <a:t>=5</a:t>
            </a:r>
            <a:endParaRPr lang="en-US" dirty="0" smtClean="0"/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endParaRPr lang="en-US" dirty="0" smtClean="0"/>
          </a:p>
          <a:p>
            <a:r>
              <a:rPr lang="en-US" dirty="0" smtClean="0"/>
              <a:t>A(6)=89</a:t>
            </a:r>
            <a:endParaRPr lang="en-US" dirty="0" smtClean="0"/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endParaRPr lang="en-US" dirty="0" smtClean="0"/>
          </a:p>
        </p:txBody>
      </p:sp>
      <p:sp>
        <p:nvSpPr>
          <p:cNvPr id="9" name="Rectangle 8"/>
          <p:cNvSpPr/>
          <p:nvPr/>
        </p:nvSpPr>
        <p:spPr>
          <a:xfrm>
            <a:off x="285720" y="357166"/>
            <a:ext cx="390844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การอ้างอิง</a:t>
            </a:r>
            <a:r>
              <a:rPr lang="en-US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/</a:t>
            </a:r>
            <a:r>
              <a:rPr lang="th-TH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การเรียกใช้งาน</a:t>
            </a:r>
            <a:endParaRPr lang="en-US" sz="3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357290" y="3571876"/>
          <a:ext cx="6096000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785786" y="3500438"/>
            <a:ext cx="41229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dirty="0" smtClean="0">
                <a:ln w="10541" cmpd="sng">
                  <a:noFill/>
                  <a:prstDash val="solid"/>
                </a:ln>
              </a:rPr>
              <a:t>a</a:t>
            </a:r>
            <a:endParaRPr lang="en-US" sz="36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127174" y="4071942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1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770116" y="4071942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2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413058" y="4071942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smtClean="0">
                <a:ln w="10541" cmpd="sng">
                  <a:noFill/>
                  <a:prstDash val="solid"/>
                </a:ln>
              </a:rPr>
              <a:t>3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984562" y="4071942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4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627504" y="4071942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5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270446" y="4071942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6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841950" y="4071942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7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484892" y="4071942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cap="none" spc="0" dirty="0" smtClean="0">
                <a:ln w="10541" cmpd="sng">
                  <a:noFill/>
                  <a:prstDash val="solid"/>
                </a:ln>
                <a:effectLst/>
              </a:rPr>
              <a:t>8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056396" y="4071942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9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500166" y="4071942"/>
            <a:ext cx="301685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0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1428728" y="5072074"/>
          <a:ext cx="6096000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89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3" name="Rectangle 22"/>
          <p:cNvSpPr/>
          <p:nvPr/>
        </p:nvSpPr>
        <p:spPr>
          <a:xfrm>
            <a:off x="857224" y="5000636"/>
            <a:ext cx="41229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dirty="0" smtClean="0">
                <a:ln w="10541" cmpd="sng">
                  <a:noFill/>
                  <a:prstDash val="solid"/>
                </a:ln>
              </a:rPr>
              <a:t>a</a:t>
            </a:r>
            <a:endParaRPr lang="en-US" sz="36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198612" y="5572140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1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841554" y="5572140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2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484496" y="5572140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smtClean="0">
                <a:ln w="10541" cmpd="sng">
                  <a:noFill/>
                  <a:prstDash val="solid"/>
                </a:ln>
              </a:rPr>
              <a:t>3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056000" y="5572140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4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4698942" y="5572140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5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341884" y="5572140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6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913388" y="5572140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7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556330" y="5572140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cap="none" spc="0" dirty="0" smtClean="0">
                <a:ln w="10541" cmpd="sng">
                  <a:noFill/>
                  <a:prstDash val="solid"/>
                </a:ln>
                <a:effectLst/>
              </a:rPr>
              <a:t>8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7127834" y="5572140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9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571604" y="5572140"/>
            <a:ext cx="301685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0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6</a:t>
            </a:fld>
            <a:endParaRPr lang="th-TH"/>
          </a:p>
        </p:txBody>
      </p:sp>
      <p:sp>
        <p:nvSpPr>
          <p:cNvPr id="6" name="Rectangle 5"/>
          <p:cNvSpPr/>
          <p:nvPr/>
        </p:nvSpPr>
        <p:spPr>
          <a:xfrm>
            <a:off x="571472" y="1500174"/>
            <a:ext cx="814393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dirty="0" smtClean="0"/>
              <a:t>การอางถึงสมาชิกของตัวแปรชุดจะใชระบบดัชนี (</a:t>
            </a:r>
            <a:r>
              <a:rPr lang="en-US" dirty="0" smtClean="0"/>
              <a:t>index)  </a:t>
            </a:r>
            <a:endParaRPr lang="th-TH" dirty="0" smtClean="0"/>
          </a:p>
          <a:p>
            <a:r>
              <a:rPr lang="th-TH" dirty="0" smtClean="0"/>
              <a:t>โดยผานเครื่องหมาย </a:t>
            </a:r>
            <a:r>
              <a:rPr lang="en-US" dirty="0" smtClean="0"/>
              <a:t>( )</a:t>
            </a:r>
            <a:r>
              <a:rPr lang="th-TH" dirty="0" smtClean="0"/>
              <a:t>  </a:t>
            </a:r>
            <a:r>
              <a:rPr lang="th-TH" dirty="0" smtClean="0"/>
              <a:t>เชน  อางถึงสมาชิกตําแหนงแรก ใช้ </a:t>
            </a:r>
            <a:r>
              <a:rPr lang="en-US" dirty="0" smtClean="0"/>
              <a:t>a(0</a:t>
            </a:r>
            <a:r>
              <a:rPr lang="en-US" dirty="0" smtClean="0"/>
              <a:t>)</a:t>
            </a:r>
            <a:r>
              <a:rPr lang="en-US" dirty="0" smtClean="0"/>
              <a:t> </a:t>
            </a:r>
            <a:r>
              <a:rPr lang="th-TH" dirty="0" smtClean="0"/>
              <a:t>เปนตน</a:t>
            </a:r>
          </a:p>
          <a:p>
            <a:r>
              <a:rPr lang="th-TH" dirty="0" smtClean="0"/>
              <a:t>เช่น</a:t>
            </a:r>
          </a:p>
          <a:p>
            <a:r>
              <a:rPr lang="en-US" dirty="0" smtClean="0"/>
              <a:t>a(0</a:t>
            </a:r>
            <a:r>
              <a:rPr lang="en-US" dirty="0" smtClean="0"/>
              <a:t>)</a:t>
            </a:r>
            <a:r>
              <a:rPr lang="en-US" dirty="0" smtClean="0"/>
              <a:t>=5</a:t>
            </a:r>
            <a:endParaRPr lang="en-US" dirty="0" smtClean="0"/>
          </a:p>
          <a:p>
            <a:r>
              <a:rPr lang="en-US" dirty="0" smtClean="0"/>
              <a:t>a</a:t>
            </a:r>
            <a:r>
              <a:rPr lang="en-US" dirty="0" smtClean="0"/>
              <a:t>(5</a:t>
            </a:r>
            <a:r>
              <a:rPr lang="en-US" dirty="0" smtClean="0"/>
              <a:t>)</a:t>
            </a:r>
            <a:r>
              <a:rPr lang="en-US" dirty="0" smtClean="0"/>
              <a:t>=444</a:t>
            </a:r>
            <a:endParaRPr lang="th-TH" dirty="0"/>
          </a:p>
        </p:txBody>
      </p:sp>
      <p:sp>
        <p:nvSpPr>
          <p:cNvPr id="9" name="Rectangle 8"/>
          <p:cNvSpPr/>
          <p:nvPr/>
        </p:nvSpPr>
        <p:spPr>
          <a:xfrm>
            <a:off x="285720" y="357166"/>
            <a:ext cx="390844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การอ้างอิง</a:t>
            </a:r>
            <a:r>
              <a:rPr lang="en-US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/</a:t>
            </a:r>
            <a:r>
              <a:rPr lang="th-TH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การเรียกใช้งาน</a:t>
            </a:r>
            <a:endParaRPr lang="en-US" sz="3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571604" y="4286256"/>
          <a:ext cx="6096000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444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1000100" y="4214818"/>
            <a:ext cx="41229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dirty="0" smtClean="0">
                <a:ln w="10541" cmpd="sng">
                  <a:noFill/>
                  <a:prstDash val="solid"/>
                </a:ln>
              </a:rPr>
              <a:t>a</a:t>
            </a:r>
            <a:endParaRPr lang="en-US" sz="36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341488" y="4786322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1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984430" y="4786322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2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627372" y="4786322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smtClean="0">
                <a:ln w="10541" cmpd="sng">
                  <a:noFill/>
                  <a:prstDash val="solid"/>
                </a:ln>
              </a:rPr>
              <a:t>3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198876" y="4786322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4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841818" y="4786322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5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484760" y="4786322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6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056264" y="4786322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7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699206" y="4786322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cap="none" spc="0" dirty="0" smtClean="0">
                <a:ln w="10541" cmpd="sng">
                  <a:noFill/>
                  <a:prstDash val="solid"/>
                </a:ln>
                <a:effectLst/>
              </a:rPr>
              <a:t>8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270710" y="4786322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9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714480" y="4786322"/>
            <a:ext cx="301685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0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214282" y="214290"/>
            <a:ext cx="386195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ลักษณะการเขียนโปรแกรม</a:t>
            </a:r>
            <a:endParaRPr lang="en-US" sz="3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571604" y="4286256"/>
          <a:ext cx="3048000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55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000100" y="4214818"/>
            <a:ext cx="57579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dirty="0" err="1" smtClean="0">
                <a:ln w="10541" cmpd="sng">
                  <a:noFill/>
                  <a:prstDash val="solid"/>
                </a:ln>
              </a:rPr>
              <a:t>ar</a:t>
            </a:r>
            <a:endParaRPr lang="en-US" sz="36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341488" y="4786322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1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984430" y="4786322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2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627372" y="4786322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smtClean="0">
                <a:ln w="10541" cmpd="sng">
                  <a:noFill/>
                  <a:prstDash val="solid"/>
                </a:ln>
              </a:rPr>
              <a:t>3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198876" y="4786322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4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714480" y="4786322"/>
            <a:ext cx="301685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0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2643182"/>
            <a:ext cx="8229600" cy="1143000"/>
          </a:xfrm>
        </p:spPr>
        <p:txBody>
          <a:bodyPr/>
          <a:lstStyle/>
          <a:p>
            <a:r>
              <a:rPr lang="en-US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IrisUPC" pitchFamily="34" charset="-34"/>
              </a:rPr>
              <a:t>Array </a:t>
            </a:r>
            <a:r>
              <a:rPr lang="th-TH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IrisUPC" pitchFamily="34" charset="-34"/>
              </a:rPr>
              <a:t>หลายมิติ</a:t>
            </a:r>
            <a:endParaRPr lang="th-TH" sz="4800" b="1" dirty="0">
              <a:effectLst>
                <a:outerShdw blurRad="38100" dist="38100" dir="2700000" algn="tl">
                  <a:srgbClr val="000000"/>
                </a:outerShdw>
              </a:effectLst>
              <a:latin typeface="Angsana New" pitchFamily="18" charset="-34"/>
              <a:cs typeface="IrisUPC" pitchFamily="34" charset="-34"/>
            </a:endParaRPr>
          </a:p>
        </p:txBody>
      </p:sp>
      <p:pic>
        <p:nvPicPr>
          <p:cNvPr id="5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8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9</a:t>
            </a:fld>
            <a:endParaRPr lang="th-TH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1214422"/>
            <a:ext cx="7280218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/>
          <a:lstStyle/>
          <a:p>
            <a:r>
              <a:rPr lang="en-US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IrisUPC" pitchFamily="34" charset="-34"/>
              </a:rPr>
              <a:t>Array </a:t>
            </a:r>
            <a:r>
              <a:rPr lang="th-TH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IrisUPC" pitchFamily="34" charset="-34"/>
              </a:rPr>
              <a:t>หลายมิติ</a:t>
            </a:r>
            <a:endParaRPr lang="th-TH" sz="4800" b="1" dirty="0">
              <a:effectLst>
                <a:outerShdw blurRad="38100" dist="38100" dir="2700000" algn="tl">
                  <a:srgbClr val="000000"/>
                </a:outerShdw>
              </a:effectLst>
              <a:latin typeface="Angsana New" pitchFamily="18" charset="-34"/>
              <a:cs typeface="IrisUPC" pitchFamily="34" charset="-34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14282" y="3357562"/>
            <a:ext cx="857252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dirty="0" smtClean="0"/>
              <a:t>ตั</a:t>
            </a:r>
            <a:r>
              <a:rPr lang="th-TH" dirty="0" smtClean="0"/>
              <a:t>วแป</a:t>
            </a:r>
            <a:r>
              <a:rPr lang="th-TH" dirty="0" smtClean="0"/>
              <a:t>รชุด 2 มิติจะมองขอมูลในลักษณะแถวและคอลัมน  แถวของขอมูลในที่นี้</a:t>
            </a:r>
          </a:p>
          <a:p>
            <a:r>
              <a:rPr lang="th-TH" dirty="0" smtClean="0"/>
              <a:t>จะเปนคะแนนที่นักศึกษาแตละคนไดรับ  สวนคอลัมนจะเปนคะแนนสอบแตละครั้งของนักศึกษา   เพราะฉะนั้นเมื่อเราอางถึงจุดใดจุดหนึ่งใน</a:t>
            </a:r>
          </a:p>
          <a:p>
            <a:r>
              <a:rPr lang="th-TH" dirty="0" smtClean="0"/>
              <a:t>ตัวแปรชุด 2 มิติ  ก็จะเปนคะแนนที่นักศึกษาแตละคนไดรับในการสอบครั้งที่ระบุ  เป็นต้น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1412</TotalTime>
  <Words>528</Words>
  <Application>Microsoft Office PowerPoint</Application>
  <PresentationFormat>On-screen Show (4:3)</PresentationFormat>
  <Paragraphs>160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Array</vt:lpstr>
      <vt:lpstr>Array คือ</vt:lpstr>
      <vt:lpstr>Slide 3</vt:lpstr>
      <vt:lpstr>การประกาศตัวแปร Array </vt:lpstr>
      <vt:lpstr>Slide 5</vt:lpstr>
      <vt:lpstr>Slide 6</vt:lpstr>
      <vt:lpstr>Slide 7</vt:lpstr>
      <vt:lpstr>Array หลายมิติ</vt:lpstr>
      <vt:lpstr>Array หลายมิติ</vt:lpstr>
      <vt:lpstr>การประกาศตัวแปร Array  2 มิติ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Chan-ITDSG</dc:creator>
  <cp:lastModifiedBy>Chan-ITDSG</cp:lastModifiedBy>
  <cp:revision>177</cp:revision>
  <dcterms:created xsi:type="dcterms:W3CDTF">2013-04-04T04:07:17Z</dcterms:created>
  <dcterms:modified xsi:type="dcterms:W3CDTF">2014-02-22T08:38:26Z</dcterms:modified>
</cp:coreProperties>
</file>